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070CB-5767-465F-9DA4-0B0918ED50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22B800-BB03-43A6-82DF-BD4DD32AF4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496F5D-A520-4689-8D64-9F87A6D6BEEB}"/>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5" name="Footer Placeholder 4">
            <a:extLst>
              <a:ext uri="{FF2B5EF4-FFF2-40B4-BE49-F238E27FC236}">
                <a16:creationId xmlns:a16="http://schemas.microsoft.com/office/drawing/2014/main" id="{22B1A54D-D09F-4797-94AA-4CC82EB18C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E7439B-6E80-4870-9B1C-1EB44CC93C09}"/>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4228384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34DE-C2C7-41AC-9FA7-7C104ACF9B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A66593-24BC-430E-BBF8-6EB3DC6198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5E7BFC-D0C8-4D8E-A3A1-936423142337}"/>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5" name="Footer Placeholder 4">
            <a:extLst>
              <a:ext uri="{FF2B5EF4-FFF2-40B4-BE49-F238E27FC236}">
                <a16:creationId xmlns:a16="http://schemas.microsoft.com/office/drawing/2014/main" id="{41D2C335-5935-4D08-A18A-225EC53EF9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221707-DF22-47B0-9DF1-663473EA9EEF}"/>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20229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747BF3-AD00-4C7E-B9B1-3D23912444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E1845BB-AC0C-4F7F-978F-CD79F60BEA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5903D-FB69-46EF-A720-2BB8C16F7814}"/>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5" name="Footer Placeholder 4">
            <a:extLst>
              <a:ext uri="{FF2B5EF4-FFF2-40B4-BE49-F238E27FC236}">
                <a16:creationId xmlns:a16="http://schemas.microsoft.com/office/drawing/2014/main" id="{4FB09A46-7602-4E52-A57B-F15749F365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703C0B-6B0F-4CA3-81CC-31AB19F49C48}"/>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2489526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03E7D-0CEF-44C9-BD0B-FC64B71FE0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30C4B6-C82D-4220-A5CC-3E5976FFAF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EC8CE9-246F-463A-A434-F20B785E18C8}"/>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5" name="Footer Placeholder 4">
            <a:extLst>
              <a:ext uri="{FF2B5EF4-FFF2-40B4-BE49-F238E27FC236}">
                <a16:creationId xmlns:a16="http://schemas.microsoft.com/office/drawing/2014/main" id="{D82FC93B-B1DB-4D8C-98FE-48AC3F4195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91BD5F-F6A3-4B8C-A7EC-955D166F648B}"/>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315671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46AD3-9D0B-405C-AD71-7216A95451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D9832B-4DA2-41F6-A32D-BDE6EC773A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467CA7-BAB4-41AD-BC29-DF7A7E5BC0A6}"/>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5" name="Footer Placeholder 4">
            <a:extLst>
              <a:ext uri="{FF2B5EF4-FFF2-40B4-BE49-F238E27FC236}">
                <a16:creationId xmlns:a16="http://schemas.microsoft.com/office/drawing/2014/main" id="{352A965E-9BBD-40D8-90BD-BC74B459A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3CE8F5-9D8D-46CA-BA15-4B229B7BD92D}"/>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2420976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AEF1B-4492-4927-AEB8-5A16007550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997E0E-AD3A-447C-A40A-31F13ACE37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01D6F8-E59F-4A72-86F8-D8C0217D26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9E0EE6-AA7E-43F4-AC2A-006D0D7555A6}"/>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6" name="Footer Placeholder 5">
            <a:extLst>
              <a:ext uri="{FF2B5EF4-FFF2-40B4-BE49-F238E27FC236}">
                <a16:creationId xmlns:a16="http://schemas.microsoft.com/office/drawing/2014/main" id="{2711DF8C-87D6-46B3-90D6-28392BCF50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853999-BE6B-497C-A052-C93135223912}"/>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238275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1968-1BA8-45B8-83AD-6785D3149F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5E21AC-757E-42E9-A71A-2F095D171F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2BED81-AEB3-4D28-BCF0-D9477CB7D2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E62319-63B6-4C1D-B5FA-661031A932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9EB49AA-7AD8-445A-82B5-5D61FBA19D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C73981-FD38-4F04-AE23-1FE715C9BEE0}"/>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8" name="Footer Placeholder 7">
            <a:extLst>
              <a:ext uri="{FF2B5EF4-FFF2-40B4-BE49-F238E27FC236}">
                <a16:creationId xmlns:a16="http://schemas.microsoft.com/office/drawing/2014/main" id="{61E9BD3D-7AB6-43A2-98FD-1253791290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039DE8-20D6-451F-B6BC-95C2C700756C}"/>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1105975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3F98C-E566-4AB2-9E3B-D3BF0E3C43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C65FC3-4CB6-41DD-8F33-79144C68FD4C}"/>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4" name="Footer Placeholder 3">
            <a:extLst>
              <a:ext uri="{FF2B5EF4-FFF2-40B4-BE49-F238E27FC236}">
                <a16:creationId xmlns:a16="http://schemas.microsoft.com/office/drawing/2014/main" id="{2E99BBBE-BCF8-47AC-BA17-155B0EAB17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AAEF2F-E8DE-4E7F-BD91-D5234AD6767F}"/>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1789954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22D497-E37A-4972-BB53-A63D5C4AE9CA}"/>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3" name="Footer Placeholder 2">
            <a:extLst>
              <a:ext uri="{FF2B5EF4-FFF2-40B4-BE49-F238E27FC236}">
                <a16:creationId xmlns:a16="http://schemas.microsoft.com/office/drawing/2014/main" id="{6F2FC7B4-4AFE-402E-8EBB-418644C2C6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ADC4C5-B341-4395-BE7D-DA2E0BB99B90}"/>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3205496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191C7-E95E-4F8B-A5E3-B890173F90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2C2090-51FD-4FB1-A84B-03136D9603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1A3699-6478-4670-9988-09ECCDF5C8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A624F3-473C-48D3-A524-C789C123A6E4}"/>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6" name="Footer Placeholder 5">
            <a:extLst>
              <a:ext uri="{FF2B5EF4-FFF2-40B4-BE49-F238E27FC236}">
                <a16:creationId xmlns:a16="http://schemas.microsoft.com/office/drawing/2014/main" id="{F4FDCDE2-D7B4-4B18-89F7-E6C7BFACED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595306-1ECD-4D3B-AEEC-CDD3DC89270F}"/>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3886203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E3DDB-B9B2-412D-A10F-CAA01BF6F3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66E3EB-24DC-4DBE-B9E4-7CEFE19418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3E92D7-3824-4569-918C-6E5064CAF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F01565-E166-4336-B4F2-4378F88158FD}"/>
              </a:ext>
            </a:extLst>
          </p:cNvPr>
          <p:cNvSpPr>
            <a:spLocks noGrp="1"/>
          </p:cNvSpPr>
          <p:nvPr>
            <p:ph type="dt" sz="half" idx="10"/>
          </p:nvPr>
        </p:nvSpPr>
        <p:spPr/>
        <p:txBody>
          <a:bodyPr/>
          <a:lstStyle/>
          <a:p>
            <a:fld id="{DD3075F8-ED63-40BD-981D-82F70AD5EE57}" type="datetimeFigureOut">
              <a:rPr lang="en-US" smtClean="0"/>
              <a:t>11/24/2021</a:t>
            </a:fld>
            <a:endParaRPr lang="en-US"/>
          </a:p>
        </p:txBody>
      </p:sp>
      <p:sp>
        <p:nvSpPr>
          <p:cNvPr id="6" name="Footer Placeholder 5">
            <a:extLst>
              <a:ext uri="{FF2B5EF4-FFF2-40B4-BE49-F238E27FC236}">
                <a16:creationId xmlns:a16="http://schemas.microsoft.com/office/drawing/2014/main" id="{266075A7-C588-4C33-93E4-684ADD2E36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92B370-B4EB-4D75-9400-90AE23791FF8}"/>
              </a:ext>
            </a:extLst>
          </p:cNvPr>
          <p:cNvSpPr>
            <a:spLocks noGrp="1"/>
          </p:cNvSpPr>
          <p:nvPr>
            <p:ph type="sldNum" sz="quarter" idx="12"/>
          </p:nvPr>
        </p:nvSpPr>
        <p:spPr/>
        <p:txBody>
          <a:bodyPr/>
          <a:lstStyle/>
          <a:p>
            <a:fld id="{47D0A399-0EEB-4587-9A9D-C1A9DC0C36FF}" type="slidenum">
              <a:rPr lang="en-US" smtClean="0"/>
              <a:t>‹#›</a:t>
            </a:fld>
            <a:endParaRPr lang="en-US"/>
          </a:p>
        </p:txBody>
      </p:sp>
    </p:spTree>
    <p:extLst>
      <p:ext uri="{BB962C8B-B14F-4D97-AF65-F5344CB8AC3E}">
        <p14:creationId xmlns:p14="http://schemas.microsoft.com/office/powerpoint/2010/main" val="2674718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D9CC7D-5646-4965-BB03-407FAF74EE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E1CC01-46BA-41B0-88F4-15C367E8B7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0F5ADD-49FA-4FF8-B997-3E1432ED45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3075F8-ED63-40BD-981D-82F70AD5EE57}" type="datetimeFigureOut">
              <a:rPr lang="en-US" smtClean="0"/>
              <a:t>11/24/2021</a:t>
            </a:fld>
            <a:endParaRPr lang="en-US"/>
          </a:p>
        </p:txBody>
      </p:sp>
      <p:sp>
        <p:nvSpPr>
          <p:cNvPr id="5" name="Footer Placeholder 4">
            <a:extLst>
              <a:ext uri="{FF2B5EF4-FFF2-40B4-BE49-F238E27FC236}">
                <a16:creationId xmlns:a16="http://schemas.microsoft.com/office/drawing/2014/main" id="{ADD30ADC-A440-45F1-8866-72C60D6B6C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C1849A-1C58-4D6B-B036-B24C1C9E9E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0A399-0EEB-4587-9A9D-C1A9DC0C36FF}" type="slidenum">
              <a:rPr lang="en-US" smtClean="0"/>
              <a:t>‹#›</a:t>
            </a:fld>
            <a:endParaRPr lang="en-US"/>
          </a:p>
        </p:txBody>
      </p:sp>
    </p:spTree>
    <p:extLst>
      <p:ext uri="{BB962C8B-B14F-4D97-AF65-F5344CB8AC3E}">
        <p14:creationId xmlns:p14="http://schemas.microsoft.com/office/powerpoint/2010/main" val="1986699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A674EA-4E17-4A93-8E14-E7805918581E}"/>
              </a:ext>
            </a:extLst>
          </p:cNvPr>
          <p:cNvSpPr txBox="1"/>
          <p:nvPr/>
        </p:nvSpPr>
        <p:spPr>
          <a:xfrm>
            <a:off x="636105" y="755374"/>
            <a:ext cx="11224590" cy="6263446"/>
          </a:xfrm>
          <a:prstGeom prst="rect">
            <a:avLst/>
          </a:prstGeom>
          <a:noFill/>
        </p:spPr>
        <p:txBody>
          <a:bodyPr wrap="square" rtlCol="0">
            <a:spAutoFit/>
          </a:bodyPr>
          <a:lstStyle/>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20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Tiết</a:t>
            </a:r>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81,82</a:t>
            </a: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RÈN KĨ NĂNG LÀM VĂN TỰ SỰ</a:t>
            </a:r>
          </a:p>
          <a:p>
            <a:pPr>
              <a:lnSpc>
                <a:spcPct val="107000"/>
              </a:lnSpc>
            </a:pPr>
            <a:r>
              <a:rPr lang="pt-BR" sz="2200" b="1" u="sng" dirty="0">
                <a:solidFill>
                  <a:srgbClr val="FF0000"/>
                </a:solidFill>
                <a:effectLst/>
                <a:latin typeface=".VnTime"/>
                <a:ea typeface="Calibri" panose="020F0502020204030204" pitchFamily="34" charset="0"/>
                <a:cs typeface="Times New Roman" panose="02020603050405020304" pitchFamily="18" charset="0"/>
              </a:rPr>
              <a:t>I.Lý thuy</a:t>
            </a:r>
            <a:r>
              <a:rPr lang="pt-BR" sz="2200" b="1" u="sng"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ết: </a:t>
            </a:r>
            <a:r>
              <a:rPr lang="pt-BR" sz="2200" dirty="0">
                <a:solidFill>
                  <a:srgbClr val="FF0000"/>
                </a:solidFill>
                <a:effectLst/>
                <a:latin typeface="Times New Roman" panose="02020603050405020304" pitchFamily="18" charset="0"/>
                <a:ea typeface="Calibri" panose="020F0502020204030204" pitchFamily="34" charset="0"/>
              </a:rPr>
              <a:t>Văn bản tự sự.</a:t>
            </a:r>
            <a:endParaRPr lang="en-US" sz="22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vi-VN" sz="22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II.Luyện đề</a:t>
            </a:r>
          </a:p>
          <a:p>
            <a:pPr marL="0" marR="0">
              <a:lnSpc>
                <a:spcPct val="107000"/>
              </a:lnSpc>
              <a:spcBef>
                <a:spcPts val="0"/>
              </a:spcBef>
              <a:spcAft>
                <a:spcPts val="0"/>
              </a:spcAft>
            </a:pPr>
            <a:r>
              <a:rPr lang="vi-VN" sz="2200" b="1" i="1" dirty="0">
                <a:effectLst/>
                <a:latin typeface="Times New Roman" panose="02020603050405020304" pitchFamily="18" charset="0"/>
                <a:ea typeface="Calibri" panose="020F0502020204030204" pitchFamily="34" charset="0"/>
                <a:cs typeface="Times New Roman" panose="02020603050405020304" pitchFamily="18" charset="0"/>
              </a:rPr>
              <a:t>Đề 2 : tưởng tượng mình gặp lại người lính lái xe trong bài thơ tiểu đội xe không kính của Phạm Tiến Duật , hãy kể lại cuộc trò chuyện đó</a:t>
            </a:r>
          </a:p>
          <a:p>
            <a:pPr marL="0" marR="0">
              <a:lnSpc>
                <a:spcPct val="107000"/>
              </a:lnSpc>
              <a:spcBef>
                <a:spcPts val="0"/>
              </a:spcBef>
              <a:spcAft>
                <a:spcPts val="0"/>
              </a:spcAft>
            </a:pPr>
            <a:r>
              <a:rPr lang="vi-VN" sz="22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I – Tìm hiểu đề:</a:t>
            </a:r>
          </a:p>
          <a:p>
            <a:pPr marL="0" marR="0">
              <a:lnSpc>
                <a:spcPct val="107000"/>
              </a:lnSpc>
              <a:spcBef>
                <a:spcPts val="0"/>
              </a:spcBef>
              <a:spcAft>
                <a:spcPts val="0"/>
              </a:spcAft>
            </a:pPr>
            <a:r>
              <a:rPr lang="vi-VN" sz="2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Thể loại: Tự sự ( kết hợp sử dụng yếu tố nghị luận + miêutả nội tâm).</a:t>
            </a:r>
          </a:p>
          <a:p>
            <a:pPr marL="0" marR="0">
              <a:lnSpc>
                <a:spcPct val="107000"/>
              </a:lnSpc>
              <a:spcBef>
                <a:spcPts val="0"/>
              </a:spcBef>
              <a:spcAft>
                <a:spcPts val="0"/>
              </a:spcAft>
            </a:pPr>
            <a:r>
              <a:rPr lang="vi-VN" sz="2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Nội dung: Kể lại cuộc gặp gỡ, trò chuyện với người lính lái xe trong tác phẩm “Bài thơ về tiểu đội xe không kính” của Phạm Tiến Duật.</a:t>
            </a:r>
          </a:p>
          <a:p>
            <a:pPr marL="0" marR="0">
              <a:lnSpc>
                <a:spcPct val="107000"/>
              </a:lnSpc>
              <a:spcBef>
                <a:spcPts val="0"/>
              </a:spcBef>
              <a:spcAft>
                <a:spcPts val="0"/>
              </a:spcAft>
            </a:pPr>
            <a:r>
              <a:rPr lang="vi-VN" sz="22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II – Dàn ý:</a:t>
            </a:r>
          </a:p>
          <a:p>
            <a:pPr marL="0" marR="0">
              <a:lnSpc>
                <a:spcPct val="107000"/>
              </a:lnSpc>
              <a:spcBef>
                <a:spcPts val="0"/>
              </a:spcBef>
              <a:spcAft>
                <a:spcPts val="0"/>
              </a:spcAft>
            </a:pPr>
            <a:r>
              <a:rPr lang="vi-VN" sz="2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1. Mở bài: Trong cuộc sống, có những người ta chỉ gặp một lần, chỉ trò chuyện chốc lát những cũng đã để lại nhiều dấu ấn,tác động sâu sắc đến cuộc sống chúng ta. Thật may mắn và tình cờ, tôi đã được gặp gỡ và trò chuyện với người lính lái xe trong “Bài thơ về tiểu đội xe không kính” của Phạm Tiến Duật. Cuộc gặp gỡ và trò chuyện ấy đã tác động rất nhiều đến suy nghĩ và tình cảm của tôi.</a:t>
            </a:r>
          </a:p>
          <a:p>
            <a:pPr marL="0" marR="0" algn="ctr">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1141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65160E-F90B-431F-A76A-817ED8DDE087}"/>
              </a:ext>
            </a:extLst>
          </p:cNvPr>
          <p:cNvSpPr txBox="1"/>
          <p:nvPr/>
        </p:nvSpPr>
        <p:spPr>
          <a:xfrm>
            <a:off x="304801" y="329797"/>
            <a:ext cx="11569147" cy="6555641"/>
          </a:xfrm>
          <a:prstGeom prst="rect">
            <a:avLst/>
          </a:prstGeom>
          <a:noFill/>
        </p:spPr>
        <p:txBody>
          <a:bodyPr wrap="square">
            <a:spAutoFit/>
          </a:bodyPr>
          <a:lstStyle/>
          <a:p>
            <a:r>
              <a:rPr lang="vi-VN" dirty="0"/>
              <a:t>2</a:t>
            </a:r>
            <a:r>
              <a:rPr lang="vi-VN" sz="2000" dirty="0"/>
              <a:t>. Thân bài:</a:t>
            </a:r>
          </a:p>
          <a:p>
            <a:r>
              <a:rPr lang="vi-VN" sz="2000" dirty="0"/>
              <a:t>- Kể lại tình huống được gặp gỡ, trò chuyện với người lính lái xe (Nhà trường tổ chức cho lớp đi thăm nghĩa trang Trường Sơn ngày 27-7. Ở đó, tôi được biết người quản trang chính là người lính Trường Sơn năm xưa…)</a:t>
            </a:r>
          </a:p>
          <a:p>
            <a:r>
              <a:rPr lang="vi-VN" sz="2000" dirty="0"/>
              <a:t>- Miêu tả người lính đó ( ngoại hình, tuổi tác,…)</a:t>
            </a:r>
          </a:p>
          <a:p>
            <a:r>
              <a:rPr lang="vi-VN" sz="2000" dirty="0"/>
              <a:t>- Kể lại diễn biến cuộc gặp gỡ và trò chuyện:</a:t>
            </a:r>
          </a:p>
          <a:p>
            <a:r>
              <a:rPr lang="vi-VN" sz="2000" dirty="0"/>
              <a:t>+Tôi hỏi bác về những năm tháng chống Mỹ khi bác lái xe trên tuyến đường Trường Sơn.</a:t>
            </a:r>
          </a:p>
          <a:p>
            <a:r>
              <a:rPr lang="vi-VN" sz="2000" dirty="0"/>
              <a:t>+Người lính kể lại những gian khổ mà bác và đồng đội phải chịu đựng: sự khốc liệt của chiến tranh,bom đạn của kẻ thù làm xe bị vỡ kính,mất đèn, không mui.</a:t>
            </a:r>
          </a:p>
          <a:p>
            <a:r>
              <a:rPr lang="vi-VN" sz="2000" dirty="0"/>
              <a:t>+Người lính kể về tinh thần dũng cảm, về tư thế hiên ngang, niềm lạc quan sôi nổi của tuổi trẻ trước bom đạn kẻ thù, trước khó khăn, gian khổ -&gt;  Những suy nghĩ của bản thân (xen miêu tả nội tâm + Nghị luận)</a:t>
            </a:r>
          </a:p>
          <a:p>
            <a:r>
              <a:rPr lang="vi-VN" sz="2000" dirty="0"/>
              <a:t>3. Kết bài:</a:t>
            </a:r>
          </a:p>
          <a:p>
            <a:r>
              <a:rPr lang="vi-VN" sz="2000" dirty="0"/>
              <a:t>- Chia tay người lính lái xe.</a:t>
            </a:r>
          </a:p>
          <a:p>
            <a:r>
              <a:rPr lang="vi-VN" sz="2000" dirty="0"/>
              <a:t>- Suy nghĩ về cuộc gặp gỡ, trò chuyện.</a:t>
            </a:r>
          </a:p>
          <a:p>
            <a:r>
              <a:rPr lang="vi-VN" sz="2000" dirty="0"/>
              <a:t>+ Những câu chuyện người lính kể cho tôi nghe tác động rất nhiều đến suy nghĩ và tình cảm của tôi.</a:t>
            </a:r>
          </a:p>
          <a:p>
            <a:r>
              <a:rPr lang="vi-VN" sz="2000" dirty="0"/>
              <a:t>+ Tôi khâm phục và tự hào về thế hệ cha ông anh dũng, kiên cường đánh giặc và làm nên chiến thắng vẻ vang.</a:t>
            </a:r>
          </a:p>
          <a:p>
            <a:r>
              <a:rPr lang="vi-VN" sz="2000" dirty="0"/>
              <a:t>+ Tôi thấm thía hơn giá trị thiêng liêng của chủ quyền tự do, độc lập mà dân tộc ta đã đổ bao xương máu mới giành được.</a:t>
            </a:r>
          </a:p>
          <a:p>
            <a:r>
              <a:rPr lang="vi-VN" sz="2000" dirty="0"/>
              <a:t>+ Liên hệ với bản thân: phấn đấu học tập, tu dưỡng.</a:t>
            </a:r>
          </a:p>
        </p:txBody>
      </p:sp>
    </p:spTree>
    <p:extLst>
      <p:ext uri="{BB962C8B-B14F-4D97-AF65-F5344CB8AC3E}">
        <p14:creationId xmlns:p14="http://schemas.microsoft.com/office/powerpoint/2010/main" val="181523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386FB5A-30FA-4FF3-8AA4-AD830D4122C3}"/>
              </a:ext>
            </a:extLst>
          </p:cNvPr>
          <p:cNvSpPr txBox="1"/>
          <p:nvPr/>
        </p:nvSpPr>
        <p:spPr>
          <a:xfrm>
            <a:off x="556591" y="616158"/>
            <a:ext cx="11211339" cy="4708981"/>
          </a:xfrm>
          <a:prstGeom prst="rect">
            <a:avLst/>
          </a:prstGeom>
          <a:noFill/>
        </p:spPr>
        <p:txBody>
          <a:bodyPr wrap="square">
            <a:spAutoFit/>
          </a:bodyPr>
          <a:lstStyle/>
          <a:p>
            <a:r>
              <a:rPr lang="vi-VN" sz="2000" dirty="0"/>
              <a:t>Đề 2. Nhân ngày 20-11, kể cho các bạn nghe về một kỉ niệm đáng nhớ giữa mình và thầy,cô giáo cũ.</a:t>
            </a:r>
          </a:p>
          <a:p>
            <a:r>
              <a:rPr lang="vi-VN" sz="2000" dirty="0"/>
              <a:t>I – Tìm hiểu đề:</a:t>
            </a:r>
          </a:p>
          <a:p>
            <a:r>
              <a:rPr lang="vi-VN" sz="2000" dirty="0"/>
              <a:t>- Thể loại: Tự sự ( kết hợp sử dụng yếu tố nghị luận + miêutả nội tâm).</a:t>
            </a:r>
          </a:p>
          <a:p>
            <a:r>
              <a:rPr lang="vi-VN" sz="2000" dirty="0"/>
              <a:t>- Nội dung: Kể lại một kỉ niệm ( câu chuyện ) đáng nhớ nhất giữa mình và thầy (cô) giáo cũ.</a:t>
            </a:r>
          </a:p>
          <a:p>
            <a:r>
              <a:rPr lang="vi-VN" sz="2000" dirty="0"/>
              <a:t>- Hình thức: bố cục rõ ràng, đủ ba phần mở bài, thân bài,kết bài.</a:t>
            </a:r>
          </a:p>
          <a:p>
            <a:r>
              <a:rPr lang="vi-VN" sz="2000" dirty="0"/>
              <a:t>- Yêu cầu:</a:t>
            </a:r>
          </a:p>
          <a:p>
            <a:r>
              <a:rPr lang="vi-VN" sz="2000" dirty="0"/>
              <a:t>+ Kể lại một kỉ niệm đáng nhớ nên nó phải sâu sắc, có ảnh hưởng to lớn đến suy nghĩ, tình cảm hay nhận thức của người viết.</a:t>
            </a:r>
          </a:p>
          <a:p>
            <a:r>
              <a:rPr lang="vi-VN" sz="2000" dirty="0"/>
              <a:t>+ Người viết bài cũng chính là người kể chuyện – xưng “tôi”.</a:t>
            </a:r>
          </a:p>
          <a:p>
            <a:r>
              <a:rPr lang="vi-VN" sz="2000" dirty="0"/>
              <a:t>+ Cần trả lời được các câu hỏi sau:</a:t>
            </a:r>
          </a:p>
          <a:p>
            <a:r>
              <a:rPr lang="vi-VN" sz="2000" dirty="0"/>
              <a:t>_ Đó là kỉ niệm gì?</a:t>
            </a:r>
          </a:p>
          <a:p>
            <a:r>
              <a:rPr lang="vi-VN" sz="2000" dirty="0"/>
              <a:t>_ Xảy ra vào thời điểm nào?</a:t>
            </a:r>
          </a:p>
          <a:p>
            <a:r>
              <a:rPr lang="vi-VN" sz="2000" dirty="0"/>
              <a:t>_ Diễn biến của câu chuyện như thế nào?</a:t>
            </a:r>
          </a:p>
          <a:p>
            <a:r>
              <a:rPr lang="vi-VN" sz="2000" dirty="0"/>
              <a:t>_ Điều đáng nhớ nhất trong câu chuyện ấy là gì?</a:t>
            </a:r>
          </a:p>
        </p:txBody>
      </p:sp>
    </p:spTree>
    <p:extLst>
      <p:ext uri="{BB962C8B-B14F-4D97-AF65-F5344CB8AC3E}">
        <p14:creationId xmlns:p14="http://schemas.microsoft.com/office/powerpoint/2010/main" val="344629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fade">
                                      <p:cBhvr>
                                        <p:cTn id="13" dur="1000"/>
                                        <p:tgtEl>
                                          <p:spTgt spid="7">
                                            <p:txEl>
                                              <p:pRg st="1" end="1"/>
                                            </p:txEl>
                                          </p:spTgt>
                                        </p:tgtEl>
                                      </p:cBhvr>
                                    </p:animEffect>
                                    <p:anim calcmode="lin" valueType="num">
                                      <p:cBhvr>
                                        <p:cTn id="1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1000"/>
                                        <p:tgtEl>
                                          <p:spTgt spid="7">
                                            <p:txEl>
                                              <p:pRg st="2" end="2"/>
                                            </p:txEl>
                                          </p:spTgt>
                                        </p:tgtEl>
                                      </p:cBhvr>
                                    </p:animEffect>
                                    <p:anim calcmode="lin" valueType="num">
                                      <p:cBhvr>
                                        <p:cTn id="19"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1000"/>
                                        <p:tgtEl>
                                          <p:spTgt spid="7">
                                            <p:txEl>
                                              <p:pRg st="3" end="3"/>
                                            </p:txEl>
                                          </p:spTgt>
                                        </p:tgtEl>
                                      </p:cBhvr>
                                    </p:animEffect>
                                    <p:anim calcmode="lin" valueType="num">
                                      <p:cBhvr>
                                        <p:cTn id="24"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Effect transition="in" filter="fade">
                                      <p:cBhvr>
                                        <p:cTn id="28" dur="1000"/>
                                        <p:tgtEl>
                                          <p:spTgt spid="7">
                                            <p:txEl>
                                              <p:pRg st="4" end="4"/>
                                            </p:txEl>
                                          </p:spTgt>
                                        </p:tgtEl>
                                      </p:cBhvr>
                                    </p:animEffect>
                                    <p:anim calcmode="lin" valueType="num">
                                      <p:cBhvr>
                                        <p:cTn id="2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Effect transition="in" filter="fade">
                                      <p:cBhvr>
                                        <p:cTn id="35" dur="1000"/>
                                        <p:tgtEl>
                                          <p:spTgt spid="7">
                                            <p:txEl>
                                              <p:pRg st="5" end="5"/>
                                            </p:txEl>
                                          </p:spTgt>
                                        </p:tgtEl>
                                      </p:cBhvr>
                                    </p:animEffect>
                                    <p:anim calcmode="lin" valueType="num">
                                      <p:cBhvr>
                                        <p:cTn id="36"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7">
                                            <p:txEl>
                                              <p:pRg st="6" end="6"/>
                                            </p:txEl>
                                          </p:spTgt>
                                        </p:tgtEl>
                                        <p:attrNameLst>
                                          <p:attrName>style.visibility</p:attrName>
                                        </p:attrNameLst>
                                      </p:cBhvr>
                                      <p:to>
                                        <p:strVal val="visible"/>
                                      </p:to>
                                    </p:set>
                                    <p:animEffect transition="in" filter="fade">
                                      <p:cBhvr>
                                        <p:cTn id="40" dur="1000"/>
                                        <p:tgtEl>
                                          <p:spTgt spid="7">
                                            <p:txEl>
                                              <p:pRg st="6" end="6"/>
                                            </p:txEl>
                                          </p:spTgt>
                                        </p:tgtEl>
                                      </p:cBhvr>
                                    </p:animEffect>
                                    <p:anim calcmode="lin" valueType="num">
                                      <p:cBhvr>
                                        <p:cTn id="41"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7">
                                            <p:txEl>
                                              <p:pRg st="6" end="6"/>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7">
                                            <p:txEl>
                                              <p:pRg st="7" end="7"/>
                                            </p:txEl>
                                          </p:spTgt>
                                        </p:tgtEl>
                                        <p:attrNameLst>
                                          <p:attrName>style.visibility</p:attrName>
                                        </p:attrNameLst>
                                      </p:cBhvr>
                                      <p:to>
                                        <p:strVal val="visible"/>
                                      </p:to>
                                    </p:set>
                                    <p:animEffect transition="in" filter="fade">
                                      <p:cBhvr>
                                        <p:cTn id="45" dur="1000"/>
                                        <p:tgtEl>
                                          <p:spTgt spid="7">
                                            <p:txEl>
                                              <p:pRg st="7" end="7"/>
                                            </p:txEl>
                                          </p:spTgt>
                                        </p:tgtEl>
                                      </p:cBhvr>
                                    </p:animEffect>
                                    <p:anim calcmode="lin" valueType="num">
                                      <p:cBhvr>
                                        <p:cTn id="46"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7">
                                            <p:txEl>
                                              <p:pRg st="7" end="7"/>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7">
                                            <p:txEl>
                                              <p:pRg st="8" end="8"/>
                                            </p:txEl>
                                          </p:spTgt>
                                        </p:tgtEl>
                                        <p:attrNameLst>
                                          <p:attrName>style.visibility</p:attrName>
                                        </p:attrNameLst>
                                      </p:cBhvr>
                                      <p:to>
                                        <p:strVal val="visible"/>
                                      </p:to>
                                    </p:set>
                                    <p:animEffect transition="in" filter="fade">
                                      <p:cBhvr>
                                        <p:cTn id="50" dur="1000"/>
                                        <p:tgtEl>
                                          <p:spTgt spid="7">
                                            <p:txEl>
                                              <p:pRg st="8" end="8"/>
                                            </p:txEl>
                                          </p:spTgt>
                                        </p:tgtEl>
                                      </p:cBhvr>
                                    </p:animEffect>
                                    <p:anim calcmode="lin" valueType="num">
                                      <p:cBhvr>
                                        <p:cTn id="51"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2"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fade">
                                      <p:cBhvr>
                                        <p:cTn id="57" dur="1000"/>
                                        <p:tgtEl>
                                          <p:spTgt spid="7">
                                            <p:txEl>
                                              <p:pRg st="9" end="9"/>
                                            </p:txEl>
                                          </p:spTgt>
                                        </p:tgtEl>
                                      </p:cBhvr>
                                    </p:animEffect>
                                    <p:anim calcmode="lin" valueType="num">
                                      <p:cBhvr>
                                        <p:cTn id="58"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59" dur="1000" fill="hold"/>
                                        <p:tgtEl>
                                          <p:spTgt spid="7">
                                            <p:txEl>
                                              <p:pRg st="9" end="9"/>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fade">
                                      <p:cBhvr>
                                        <p:cTn id="62" dur="1000"/>
                                        <p:tgtEl>
                                          <p:spTgt spid="7">
                                            <p:txEl>
                                              <p:pRg st="10" end="10"/>
                                            </p:txEl>
                                          </p:spTgt>
                                        </p:tgtEl>
                                      </p:cBhvr>
                                    </p:animEffect>
                                    <p:anim calcmode="lin" valueType="num">
                                      <p:cBhvr>
                                        <p:cTn id="63"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64" dur="1000" fill="hold"/>
                                        <p:tgtEl>
                                          <p:spTgt spid="7">
                                            <p:txEl>
                                              <p:pRg st="10" end="10"/>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Effect transition="in" filter="fade">
                                      <p:cBhvr>
                                        <p:cTn id="67" dur="1000"/>
                                        <p:tgtEl>
                                          <p:spTgt spid="7">
                                            <p:txEl>
                                              <p:pRg st="11" end="11"/>
                                            </p:txEl>
                                          </p:spTgt>
                                        </p:tgtEl>
                                      </p:cBhvr>
                                    </p:animEffect>
                                    <p:anim calcmode="lin" valueType="num">
                                      <p:cBhvr>
                                        <p:cTn id="68" dur="10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69" dur="1000" fill="hold"/>
                                        <p:tgtEl>
                                          <p:spTgt spid="7">
                                            <p:txEl>
                                              <p:pRg st="11" end="11"/>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7">
                                            <p:txEl>
                                              <p:pRg st="12" end="12"/>
                                            </p:txEl>
                                          </p:spTgt>
                                        </p:tgtEl>
                                        <p:attrNameLst>
                                          <p:attrName>style.visibility</p:attrName>
                                        </p:attrNameLst>
                                      </p:cBhvr>
                                      <p:to>
                                        <p:strVal val="visible"/>
                                      </p:to>
                                    </p:set>
                                    <p:animEffect transition="in" filter="fade">
                                      <p:cBhvr>
                                        <p:cTn id="72" dur="1000"/>
                                        <p:tgtEl>
                                          <p:spTgt spid="7">
                                            <p:txEl>
                                              <p:pRg st="12" end="12"/>
                                            </p:txEl>
                                          </p:spTgt>
                                        </p:tgtEl>
                                      </p:cBhvr>
                                    </p:animEffect>
                                    <p:anim calcmode="lin" valueType="num">
                                      <p:cBhvr>
                                        <p:cTn id="73" dur="1000" fill="hold"/>
                                        <p:tgtEl>
                                          <p:spTgt spid="7">
                                            <p:txEl>
                                              <p:pRg st="12" end="12"/>
                                            </p:txEl>
                                          </p:spTgt>
                                        </p:tgtEl>
                                        <p:attrNameLst>
                                          <p:attrName>ppt_x</p:attrName>
                                        </p:attrNameLst>
                                      </p:cBhvr>
                                      <p:tavLst>
                                        <p:tav tm="0">
                                          <p:val>
                                            <p:strVal val="#ppt_x"/>
                                          </p:val>
                                        </p:tav>
                                        <p:tav tm="100000">
                                          <p:val>
                                            <p:strVal val="#ppt_x"/>
                                          </p:val>
                                        </p:tav>
                                      </p:tavLst>
                                    </p:anim>
                                    <p:anim calcmode="lin" valueType="num">
                                      <p:cBhvr>
                                        <p:cTn id="74" dur="1000" fill="hold"/>
                                        <p:tgtEl>
                                          <p:spTgt spid="7">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2DA3D92-A740-447A-801B-AFEBAE09A9A0}"/>
              </a:ext>
            </a:extLst>
          </p:cNvPr>
          <p:cNvSpPr txBox="1"/>
          <p:nvPr/>
        </p:nvSpPr>
        <p:spPr>
          <a:xfrm>
            <a:off x="583095" y="339159"/>
            <a:ext cx="11211339" cy="7171194"/>
          </a:xfrm>
          <a:prstGeom prst="rect">
            <a:avLst/>
          </a:prstGeom>
          <a:noFill/>
        </p:spPr>
        <p:txBody>
          <a:bodyPr wrap="square">
            <a:spAutoFit/>
          </a:bodyPr>
          <a:lstStyle/>
          <a:p>
            <a:r>
              <a:rPr lang="vi-VN" sz="2000" dirty="0"/>
              <a:t>II – Dàn ý:</a:t>
            </a:r>
          </a:p>
          <a:p>
            <a:r>
              <a:rPr lang="vi-VN" sz="2000" dirty="0"/>
              <a:t>1. Mở bài:- Không khí tưng bừng đón chào ngày 20 - 11 ở trong trường lớp, ngoài xã hội.</a:t>
            </a:r>
          </a:p>
          <a:p>
            <a:r>
              <a:rPr lang="vi-VN" sz="2000" dirty="0"/>
              <a:t>- Bản thân mình: nghĩ về thầy cô giáo và bồi hồi nhớ lại những kỉ niệm vui buồn cùng thầy cô, trong đó có một kỉ niệm không thể nào quên.</a:t>
            </a:r>
          </a:p>
          <a:p>
            <a:r>
              <a:rPr lang="vi-VN" sz="2000" dirty="0"/>
              <a:t>2. Thân bài: </a:t>
            </a:r>
          </a:p>
          <a:p>
            <a:r>
              <a:rPr lang="vi-VN" sz="2000" dirty="0"/>
              <a:t>- Giới thiệu về kỉ niệm (câu chuyện):</a:t>
            </a:r>
          </a:p>
          <a:p>
            <a:r>
              <a:rPr lang="vi-VN" sz="2000" dirty="0"/>
              <a:t>+ Đó là kỉ niệm gì,buồn hay vui,xảy ra trong hoàn cảnh nào,thời gian nào?...</a:t>
            </a:r>
          </a:p>
          <a:p>
            <a:r>
              <a:rPr lang="vi-VN" sz="2000" dirty="0"/>
              <a:t>- Kể lại hoàn cảnh, tình huống diễn ra câu chuyện ( kết hợp nghị luận và miêu tả nội tâm):</a:t>
            </a:r>
          </a:p>
          <a:p>
            <a:r>
              <a:rPr lang="vi-VN" sz="2000" dirty="0"/>
              <a:t>+ Kỉ niệm đó liên quan đến thầy(cô) giáo nào?</a:t>
            </a:r>
          </a:p>
          <a:p>
            <a:r>
              <a:rPr lang="vi-VN" sz="2000" dirty="0"/>
              <a:t>+ Đó là người thầy(cô) như thế nào?</a:t>
            </a:r>
          </a:p>
          <a:p>
            <a:r>
              <a:rPr lang="vi-VN" sz="2000" dirty="0"/>
              <a:t>+ Diện mạo, tính tình, công việc hằng ngày của thầy (cô).</a:t>
            </a:r>
          </a:p>
          <a:p>
            <a:r>
              <a:rPr lang="vi-VN" sz="2000" dirty="0"/>
              <a:t>+ Tình cảm,thái độ của học sinh đối với thầy cô.</a:t>
            </a:r>
          </a:p>
          <a:p>
            <a:r>
              <a:rPr lang="vi-VN" sz="2000" dirty="0"/>
              <a:t>- Diễn biến của câu chuyện:</a:t>
            </a:r>
          </a:p>
          <a:p>
            <a:r>
              <a:rPr lang="vi-VN" sz="2000" dirty="0"/>
              <a:t>+ Câu chuyện khởi đầu rồi diễn biến như thế nào? Đâu là đỉnh điểm của câu chuyện?...</a:t>
            </a:r>
          </a:p>
          <a:p>
            <a:r>
              <a:rPr lang="vi-VN" sz="2000" dirty="0"/>
              <a:t>+ Tình cảm, thái độ, cách ứng xử của thầy (cô) và những người trong cuộc, người chứng kiến sự việc.</a:t>
            </a:r>
            <a:endParaRPr lang="en-US" sz="2000" dirty="0"/>
          </a:p>
          <a:p>
            <a:r>
              <a:rPr lang="en-US" dirty="0"/>
              <a:t>- </a:t>
            </a:r>
            <a:r>
              <a:rPr lang="en-US" sz="2000" dirty="0" err="1"/>
              <a:t>Câu</a:t>
            </a:r>
            <a:r>
              <a:rPr lang="en-US" sz="2000" dirty="0"/>
              <a:t> </a:t>
            </a:r>
            <a:r>
              <a:rPr lang="en-US" sz="2000" dirty="0" err="1"/>
              <a:t>chuyện</a:t>
            </a:r>
            <a:r>
              <a:rPr lang="en-US" sz="2000" dirty="0"/>
              <a:t> </a:t>
            </a:r>
            <a:r>
              <a:rPr lang="en-US" sz="2000" dirty="0" err="1"/>
              <a:t>kết</a:t>
            </a:r>
            <a:r>
              <a:rPr lang="en-US" sz="2000" dirty="0"/>
              <a:t> </a:t>
            </a:r>
            <a:r>
              <a:rPr lang="en-US" sz="2000" dirty="0" err="1"/>
              <a:t>thúc</a:t>
            </a:r>
            <a:r>
              <a:rPr lang="en-US" sz="2000" dirty="0"/>
              <a:t> </a:t>
            </a:r>
            <a:r>
              <a:rPr lang="en-US" sz="2000" dirty="0" err="1"/>
              <a:t>như</a:t>
            </a:r>
            <a:r>
              <a:rPr lang="en-US" sz="2000" dirty="0"/>
              <a:t> </a:t>
            </a:r>
            <a:r>
              <a:rPr lang="en-US" sz="2000" dirty="0" err="1"/>
              <a:t>thế</a:t>
            </a:r>
            <a:r>
              <a:rPr lang="en-US" sz="2000" dirty="0"/>
              <a:t> </a:t>
            </a:r>
            <a:r>
              <a:rPr lang="en-US" sz="2000" dirty="0" err="1"/>
              <a:t>nào</a:t>
            </a:r>
            <a:r>
              <a:rPr lang="en-US" sz="2000" dirty="0"/>
              <a:t>? </a:t>
            </a:r>
            <a:r>
              <a:rPr lang="en-US" sz="2000" dirty="0" err="1"/>
              <a:t>Suy</a:t>
            </a:r>
            <a:r>
              <a:rPr lang="en-US" sz="2000" dirty="0"/>
              <a:t> </a:t>
            </a:r>
            <a:r>
              <a:rPr lang="en-US" sz="2000" dirty="0" err="1"/>
              <a:t>nghĩ</a:t>
            </a:r>
            <a:r>
              <a:rPr lang="en-US" sz="2000" dirty="0"/>
              <a:t> </a:t>
            </a:r>
            <a:r>
              <a:rPr lang="en-US" sz="2000" dirty="0" err="1"/>
              <a:t>sau</a:t>
            </a:r>
            <a:r>
              <a:rPr lang="en-US" sz="2000" dirty="0"/>
              <a:t> </a:t>
            </a:r>
            <a:r>
              <a:rPr lang="en-US" sz="2000" dirty="0" err="1"/>
              <a:t>câu</a:t>
            </a:r>
            <a:r>
              <a:rPr lang="en-US" sz="2000" dirty="0"/>
              <a:t> </a:t>
            </a:r>
            <a:r>
              <a:rPr lang="en-US" sz="2000" dirty="0" err="1"/>
              <a:t>chuyện:Câu</a:t>
            </a:r>
            <a:r>
              <a:rPr lang="en-US" sz="2000" dirty="0"/>
              <a:t> </a:t>
            </a:r>
            <a:r>
              <a:rPr lang="en-US" sz="2000" dirty="0" err="1"/>
              <a:t>chuyện</a:t>
            </a:r>
            <a:r>
              <a:rPr lang="en-US" sz="2000" dirty="0"/>
              <a:t> </a:t>
            </a:r>
            <a:r>
              <a:rPr lang="en-US" sz="2000" dirty="0" err="1"/>
              <a:t>đã</a:t>
            </a:r>
            <a:r>
              <a:rPr lang="en-US" sz="2000" dirty="0"/>
              <a:t> </a:t>
            </a:r>
            <a:r>
              <a:rPr lang="en-US" sz="2000" dirty="0" err="1"/>
              <a:t>để</a:t>
            </a:r>
            <a:r>
              <a:rPr lang="en-US" sz="2000" dirty="0"/>
              <a:t> </a:t>
            </a:r>
            <a:r>
              <a:rPr lang="en-US" sz="2000" dirty="0" err="1"/>
              <a:t>lại</a:t>
            </a:r>
            <a:r>
              <a:rPr lang="en-US" sz="2000" dirty="0"/>
              <a:t> </a:t>
            </a:r>
            <a:r>
              <a:rPr lang="en-US" sz="2000" dirty="0" err="1"/>
              <a:t>cho</a:t>
            </a:r>
            <a:r>
              <a:rPr lang="en-US" sz="2000" dirty="0"/>
              <a:t> </a:t>
            </a:r>
            <a:r>
              <a:rPr lang="en-US" sz="2000" dirty="0" err="1"/>
              <a:t>em</a:t>
            </a:r>
            <a:r>
              <a:rPr lang="en-US" sz="2000" dirty="0"/>
              <a:t> </a:t>
            </a:r>
            <a:r>
              <a:rPr lang="en-US" sz="2000" dirty="0" err="1"/>
              <a:t>những</a:t>
            </a:r>
            <a:r>
              <a:rPr lang="en-US" sz="2000" dirty="0"/>
              <a:t> </a:t>
            </a:r>
            <a:r>
              <a:rPr lang="en-US" sz="2000" dirty="0" err="1"/>
              <a:t>nhận</a:t>
            </a:r>
            <a:r>
              <a:rPr lang="en-US" sz="2000" dirty="0"/>
              <a:t> </a:t>
            </a:r>
            <a:r>
              <a:rPr lang="en-US" sz="2000" dirty="0" err="1"/>
              <a:t>thức</a:t>
            </a:r>
            <a:r>
              <a:rPr lang="en-US" sz="2000" dirty="0"/>
              <a:t> </a:t>
            </a:r>
            <a:r>
              <a:rPr lang="en-US" sz="2000" dirty="0" err="1"/>
              <a:t>sâu</a:t>
            </a:r>
            <a:r>
              <a:rPr lang="en-US" sz="2000" dirty="0"/>
              <a:t> </a:t>
            </a:r>
            <a:r>
              <a:rPr lang="en-US" sz="2000" dirty="0" err="1"/>
              <a:t>sắc</a:t>
            </a:r>
            <a:r>
              <a:rPr lang="en-US" sz="2000" dirty="0"/>
              <a:t> </a:t>
            </a:r>
            <a:r>
              <a:rPr lang="en-US" sz="2000" dirty="0" err="1"/>
              <a:t>trong</a:t>
            </a:r>
            <a:r>
              <a:rPr lang="en-US" sz="2000" dirty="0"/>
              <a:t> </a:t>
            </a:r>
            <a:r>
              <a:rPr lang="en-US" sz="2000" dirty="0" err="1"/>
              <a:t>tình</a:t>
            </a:r>
            <a:r>
              <a:rPr lang="en-US" sz="2000" dirty="0"/>
              <a:t> </a:t>
            </a:r>
            <a:r>
              <a:rPr lang="en-US" sz="2000" dirty="0" err="1"/>
              <a:t>cảm</a:t>
            </a:r>
            <a:r>
              <a:rPr lang="en-US" sz="2000" dirty="0"/>
              <a:t>, </a:t>
            </a:r>
            <a:r>
              <a:rPr lang="en-US" sz="2000" dirty="0" err="1"/>
              <a:t>tâm</a:t>
            </a:r>
            <a:r>
              <a:rPr lang="en-US" sz="2000" dirty="0"/>
              <a:t> </a:t>
            </a:r>
            <a:r>
              <a:rPr lang="en-US" sz="2000" dirty="0" err="1"/>
              <a:t>hồn,trong</a:t>
            </a:r>
            <a:r>
              <a:rPr lang="en-US" sz="2000" dirty="0"/>
              <a:t> </a:t>
            </a:r>
            <a:r>
              <a:rPr lang="en-US" sz="2000" dirty="0" err="1"/>
              <a:t>suy</a:t>
            </a:r>
            <a:r>
              <a:rPr lang="en-US" sz="2000" dirty="0"/>
              <a:t> </a:t>
            </a:r>
            <a:r>
              <a:rPr lang="en-US" sz="2000" dirty="0" err="1"/>
              <a:t>nghĩ</a:t>
            </a:r>
            <a:r>
              <a:rPr lang="en-US" sz="2000" dirty="0"/>
              <a:t>: </a:t>
            </a:r>
            <a:r>
              <a:rPr lang="en-US" sz="2000" dirty="0" err="1"/>
              <a:t>tấm</a:t>
            </a:r>
            <a:r>
              <a:rPr lang="en-US" sz="2000" dirty="0"/>
              <a:t> </a:t>
            </a:r>
            <a:r>
              <a:rPr lang="en-US" sz="2000" dirty="0" err="1"/>
              <a:t>lòng</a:t>
            </a:r>
            <a:r>
              <a:rPr lang="en-US" sz="2000" dirty="0"/>
              <a:t>, </a:t>
            </a:r>
            <a:r>
              <a:rPr lang="en-US" sz="2000" dirty="0" err="1"/>
              <a:t>vai</a:t>
            </a:r>
            <a:r>
              <a:rPr lang="en-US" sz="2000" dirty="0"/>
              <a:t> </a:t>
            </a:r>
            <a:r>
              <a:rPr lang="en-US" sz="2000" dirty="0" err="1"/>
              <a:t>trò</a:t>
            </a:r>
            <a:r>
              <a:rPr lang="en-US" sz="2000" dirty="0"/>
              <a:t> to </a:t>
            </a:r>
            <a:r>
              <a:rPr lang="en-US" sz="2000" dirty="0" err="1"/>
              <a:t>lớn</a:t>
            </a:r>
            <a:r>
              <a:rPr lang="en-US" sz="2000" dirty="0"/>
              <a:t> </a:t>
            </a:r>
            <a:r>
              <a:rPr lang="en-US" sz="2000" dirty="0" err="1"/>
              <a:t>của</a:t>
            </a:r>
            <a:r>
              <a:rPr lang="en-US" sz="2000" dirty="0"/>
              <a:t> </a:t>
            </a:r>
            <a:r>
              <a:rPr lang="en-US" sz="2000" dirty="0" err="1"/>
              <a:t>thầy</a:t>
            </a:r>
            <a:r>
              <a:rPr lang="en-US" sz="2000" dirty="0"/>
              <a:t> (</a:t>
            </a:r>
            <a:r>
              <a:rPr lang="en-US" sz="2000" dirty="0" err="1"/>
              <a:t>cô</a:t>
            </a:r>
            <a:r>
              <a:rPr lang="en-US" sz="2000" dirty="0"/>
              <a:t>), </a:t>
            </a:r>
            <a:r>
              <a:rPr lang="en-US" sz="2000" dirty="0" err="1"/>
              <a:t>lòng</a:t>
            </a:r>
            <a:r>
              <a:rPr lang="en-US" sz="2000" dirty="0"/>
              <a:t> </a:t>
            </a:r>
            <a:r>
              <a:rPr lang="en-US" sz="2000" dirty="0" err="1"/>
              <a:t>biết</a:t>
            </a:r>
            <a:r>
              <a:rPr lang="en-US" sz="2000" dirty="0"/>
              <a:t> </a:t>
            </a:r>
            <a:r>
              <a:rPr lang="en-US" sz="2000" dirty="0" err="1"/>
              <a:t>ơn</a:t>
            </a:r>
            <a:r>
              <a:rPr lang="en-US" sz="2000" dirty="0"/>
              <a:t>, </a:t>
            </a:r>
            <a:r>
              <a:rPr lang="en-US" sz="2000" dirty="0" err="1"/>
              <a:t>kính</a:t>
            </a:r>
            <a:r>
              <a:rPr lang="en-US" sz="2000" dirty="0"/>
              <a:t> </a:t>
            </a:r>
            <a:r>
              <a:rPr lang="en-US" sz="2000" dirty="0" err="1"/>
              <a:t>trọng</a:t>
            </a:r>
            <a:r>
              <a:rPr lang="en-US" sz="2000" dirty="0"/>
              <a:t>, </a:t>
            </a:r>
            <a:r>
              <a:rPr lang="en-US" sz="2000" dirty="0" err="1"/>
              <a:t>yêu</a:t>
            </a:r>
            <a:r>
              <a:rPr lang="en-US" sz="2000" dirty="0"/>
              <a:t> </a:t>
            </a:r>
            <a:r>
              <a:rPr lang="en-US" sz="2000" dirty="0" err="1"/>
              <a:t>mến</a:t>
            </a:r>
            <a:r>
              <a:rPr lang="en-US" sz="2000" dirty="0"/>
              <a:t> </a:t>
            </a:r>
            <a:r>
              <a:rPr lang="en-US" sz="2000" dirty="0" err="1"/>
              <a:t>của</a:t>
            </a:r>
            <a:r>
              <a:rPr lang="en-US" sz="2000" dirty="0"/>
              <a:t> </a:t>
            </a:r>
            <a:r>
              <a:rPr lang="en-US" sz="2000" dirty="0" err="1"/>
              <a:t>bản</a:t>
            </a:r>
            <a:r>
              <a:rPr lang="en-US" sz="2000" dirty="0"/>
              <a:t> </a:t>
            </a:r>
            <a:r>
              <a:rPr lang="en-US" sz="2000" dirty="0" err="1"/>
              <a:t>thân</a:t>
            </a:r>
            <a:r>
              <a:rPr lang="en-US" sz="2000" dirty="0"/>
              <a:t> </a:t>
            </a:r>
            <a:r>
              <a:rPr lang="en-US" sz="2000" dirty="0" err="1"/>
              <a:t>đối</a:t>
            </a:r>
            <a:r>
              <a:rPr lang="en-US" sz="2000" dirty="0"/>
              <a:t> </a:t>
            </a:r>
            <a:r>
              <a:rPr lang="en-US" sz="2000" dirty="0" err="1"/>
              <a:t>với</a:t>
            </a:r>
            <a:r>
              <a:rPr lang="en-US" sz="2000" dirty="0"/>
              <a:t> </a:t>
            </a:r>
            <a:r>
              <a:rPr lang="en-US" sz="2000" dirty="0" err="1"/>
              <a:t>thầy</a:t>
            </a:r>
            <a:r>
              <a:rPr lang="en-US" sz="2000" dirty="0"/>
              <a:t> (</a:t>
            </a:r>
            <a:r>
              <a:rPr lang="en-US" sz="2000" dirty="0" err="1"/>
              <a:t>cô</a:t>
            </a:r>
            <a:r>
              <a:rPr lang="en-US" sz="2000" dirty="0"/>
              <a:t>).</a:t>
            </a:r>
          </a:p>
          <a:p>
            <a:r>
              <a:rPr lang="en-US" sz="2000" dirty="0"/>
              <a:t>3.Kết </a:t>
            </a:r>
            <a:r>
              <a:rPr lang="en-US" sz="2000" dirty="0" err="1"/>
              <a:t>bài</a:t>
            </a:r>
            <a:r>
              <a:rPr lang="en-US" sz="2000" dirty="0"/>
              <a:t>:</a:t>
            </a:r>
          </a:p>
          <a:p>
            <a:r>
              <a:rPr lang="en-US" sz="2000" dirty="0" err="1"/>
              <a:t>Câu</a:t>
            </a:r>
            <a:r>
              <a:rPr lang="en-US" sz="2000" dirty="0"/>
              <a:t> </a:t>
            </a:r>
            <a:r>
              <a:rPr lang="en-US" sz="2000" dirty="0" err="1"/>
              <a:t>chuyện</a:t>
            </a:r>
            <a:r>
              <a:rPr lang="en-US" sz="2000" dirty="0"/>
              <a:t> </a:t>
            </a:r>
            <a:r>
              <a:rPr lang="en-US" sz="2000" dirty="0" err="1"/>
              <a:t>là</a:t>
            </a:r>
            <a:r>
              <a:rPr lang="en-US" sz="2000" dirty="0"/>
              <a:t> </a:t>
            </a:r>
            <a:r>
              <a:rPr lang="en-US" sz="2000" dirty="0" err="1"/>
              <a:t>kỉ</a:t>
            </a:r>
            <a:r>
              <a:rPr lang="en-US" sz="2000" dirty="0"/>
              <a:t> </a:t>
            </a:r>
            <a:r>
              <a:rPr lang="en-US" sz="2000" dirty="0" err="1"/>
              <a:t>niệm</a:t>
            </a:r>
            <a:r>
              <a:rPr lang="en-US" sz="2000" dirty="0"/>
              <a:t>, </a:t>
            </a:r>
            <a:r>
              <a:rPr lang="en-US" sz="2000" dirty="0" err="1"/>
              <a:t>là</a:t>
            </a:r>
            <a:r>
              <a:rPr lang="en-US" sz="2000" dirty="0"/>
              <a:t> </a:t>
            </a:r>
            <a:r>
              <a:rPr lang="en-US" sz="2000" dirty="0" err="1"/>
              <a:t>bài</a:t>
            </a:r>
            <a:r>
              <a:rPr lang="en-US" sz="2000" dirty="0"/>
              <a:t> </a:t>
            </a:r>
            <a:r>
              <a:rPr lang="en-US" sz="2000" dirty="0" err="1"/>
              <a:t>học</a:t>
            </a:r>
            <a:r>
              <a:rPr lang="en-US" sz="2000" dirty="0"/>
              <a:t> </a:t>
            </a:r>
            <a:r>
              <a:rPr lang="en-US" sz="2000" dirty="0" err="1"/>
              <a:t>đẹp</a:t>
            </a:r>
            <a:r>
              <a:rPr lang="en-US" sz="2000" dirty="0"/>
              <a:t> </a:t>
            </a:r>
            <a:r>
              <a:rPr lang="en-US" sz="2000" dirty="0" err="1"/>
              <a:t>và</a:t>
            </a:r>
            <a:r>
              <a:rPr lang="en-US" sz="2000" dirty="0"/>
              <a:t> </a:t>
            </a:r>
            <a:r>
              <a:rPr lang="en-US" sz="2000" dirty="0" err="1"/>
              <a:t>đáng</a:t>
            </a:r>
            <a:r>
              <a:rPr lang="en-US" sz="2000" dirty="0"/>
              <a:t> </a:t>
            </a:r>
            <a:r>
              <a:rPr lang="en-US" sz="2000" dirty="0" err="1"/>
              <a:t>nhớ</a:t>
            </a:r>
            <a:r>
              <a:rPr lang="en-US" sz="2000" dirty="0"/>
              <a:t> </a:t>
            </a:r>
            <a:r>
              <a:rPr lang="en-US" sz="2000" dirty="0" err="1"/>
              <a:t>trong</a:t>
            </a:r>
            <a:r>
              <a:rPr lang="en-US" sz="2000" dirty="0"/>
              <a:t> </a:t>
            </a:r>
            <a:r>
              <a:rPr lang="en-US" sz="2000" dirty="0" err="1"/>
              <a:t>hành</a:t>
            </a:r>
            <a:r>
              <a:rPr lang="en-US" sz="2000" dirty="0"/>
              <a:t> </a:t>
            </a:r>
            <a:r>
              <a:rPr lang="en-US" sz="2000" dirty="0" err="1"/>
              <a:t>trang</a:t>
            </a:r>
            <a:r>
              <a:rPr lang="en-US" sz="2000" dirty="0"/>
              <a:t> </a:t>
            </a:r>
            <a:r>
              <a:rPr lang="en-US" sz="2000" dirty="0" err="1"/>
              <a:t>vào</a:t>
            </a:r>
            <a:r>
              <a:rPr lang="en-US" sz="2000" dirty="0"/>
              <a:t> </a:t>
            </a:r>
            <a:r>
              <a:rPr lang="en-US" sz="2000" dirty="0" err="1"/>
              <a:t>đời</a:t>
            </a:r>
            <a:r>
              <a:rPr lang="en-US" sz="2000" dirty="0"/>
              <a:t> </a:t>
            </a:r>
            <a:r>
              <a:rPr lang="en-US" sz="2000" dirty="0" err="1"/>
              <a:t>của</a:t>
            </a:r>
            <a:r>
              <a:rPr lang="en-US" sz="2000" dirty="0"/>
              <a:t> </a:t>
            </a:r>
            <a:r>
              <a:rPr lang="en-US" sz="2000" dirty="0" err="1"/>
              <a:t>tuổi</a:t>
            </a:r>
            <a:r>
              <a:rPr lang="en-US" sz="2000" dirty="0"/>
              <a:t> </a:t>
            </a:r>
            <a:r>
              <a:rPr lang="en-US" sz="2000" dirty="0" err="1"/>
              <a:t>học</a:t>
            </a:r>
            <a:r>
              <a:rPr lang="en-US" sz="2000" dirty="0"/>
              <a:t> </a:t>
            </a:r>
            <a:r>
              <a:rPr lang="en-US" sz="2000" dirty="0" err="1"/>
              <a:t>trò</a:t>
            </a:r>
            <a:r>
              <a:rPr lang="en-US" sz="2000" dirty="0"/>
              <a:t>.</a:t>
            </a:r>
          </a:p>
          <a:p>
            <a:endParaRPr lang="en-US" sz="2000" dirty="0"/>
          </a:p>
          <a:p>
            <a:endParaRPr lang="vi-VN" sz="2000" dirty="0"/>
          </a:p>
        </p:txBody>
      </p:sp>
    </p:spTree>
    <p:extLst>
      <p:ext uri="{BB962C8B-B14F-4D97-AF65-F5344CB8AC3E}">
        <p14:creationId xmlns:p14="http://schemas.microsoft.com/office/powerpoint/2010/main" val="32004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1000"/>
                                        <p:tgtEl>
                                          <p:spTgt spid="5">
                                            <p:txEl>
                                              <p:pRg st="3" end="3"/>
                                            </p:txEl>
                                          </p:spTgt>
                                        </p:tgtEl>
                                      </p:cBhvr>
                                    </p:animEffect>
                                    <p:anim calcmode="lin" valueType="num">
                                      <p:cBhvr>
                                        <p:cTn id="1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3" end="3"/>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fade">
                                      <p:cBhvr>
                                        <p:cTn id="20" dur="1000"/>
                                        <p:tgtEl>
                                          <p:spTgt spid="5">
                                            <p:txEl>
                                              <p:pRg st="4" end="4"/>
                                            </p:txEl>
                                          </p:spTgt>
                                        </p:tgtEl>
                                      </p:cBhvr>
                                    </p:animEffect>
                                    <p:anim calcmode="lin" valueType="num">
                                      <p:cBhvr>
                                        <p:cTn id="2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1000"/>
                                        <p:tgtEl>
                                          <p:spTgt spid="5">
                                            <p:txEl>
                                              <p:pRg st="5" end="5"/>
                                            </p:txEl>
                                          </p:spTgt>
                                        </p:tgtEl>
                                      </p:cBhvr>
                                    </p:animEffect>
                                    <p:anim calcmode="lin" valueType="num">
                                      <p:cBhvr>
                                        <p:cTn id="2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wipe(down)">
                                      <p:cBhvr>
                                        <p:cTn id="32" dur="500"/>
                                        <p:tgtEl>
                                          <p:spTgt spid="5">
                                            <p:txEl>
                                              <p:pRg st="6" end="6"/>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wipe(down)">
                                      <p:cBhvr>
                                        <p:cTn id="35" dur="500"/>
                                        <p:tgtEl>
                                          <p:spTgt spid="5">
                                            <p:txEl>
                                              <p:pRg st="7" end="7"/>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animEffect transition="in" filter="wipe(down)">
                                      <p:cBhvr>
                                        <p:cTn id="38" dur="500"/>
                                        <p:tgtEl>
                                          <p:spTgt spid="5">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wipe(down)">
                                      <p:cBhvr>
                                        <p:cTn id="43" dur="500"/>
                                        <p:tgtEl>
                                          <p:spTgt spid="5">
                                            <p:txEl>
                                              <p:pRg st="9" end="9"/>
                                            </p:txEl>
                                          </p:spTgt>
                                        </p:tgtEl>
                                      </p:cBhvr>
                                    </p:animEffect>
                                  </p:childTnLst>
                                </p:cTn>
                              </p:par>
                              <p:par>
                                <p:cTn id="44" presetID="22" presetClass="entr" presetSubtype="4" fill="hold" nodeType="withEffect">
                                  <p:stCondLst>
                                    <p:cond delay="0"/>
                                  </p:stCondLst>
                                  <p:childTnLst>
                                    <p:set>
                                      <p:cBhvr>
                                        <p:cTn id="45" dur="1" fill="hold">
                                          <p:stCondLst>
                                            <p:cond delay="0"/>
                                          </p:stCondLst>
                                        </p:cTn>
                                        <p:tgtEl>
                                          <p:spTgt spid="5">
                                            <p:txEl>
                                              <p:pRg st="10" end="10"/>
                                            </p:txEl>
                                          </p:spTgt>
                                        </p:tgtEl>
                                        <p:attrNameLst>
                                          <p:attrName>style.visibility</p:attrName>
                                        </p:attrNameLst>
                                      </p:cBhvr>
                                      <p:to>
                                        <p:strVal val="visible"/>
                                      </p:to>
                                    </p:set>
                                    <p:animEffect transition="in" filter="wipe(down)">
                                      <p:cBhvr>
                                        <p:cTn id="46" dur="500"/>
                                        <p:tgtEl>
                                          <p:spTgt spid="5">
                                            <p:txEl>
                                              <p:pRg st="10" end="1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animEffect transition="in" filter="fade">
                                      <p:cBhvr>
                                        <p:cTn id="51" dur="1000"/>
                                        <p:tgtEl>
                                          <p:spTgt spid="5">
                                            <p:txEl>
                                              <p:pRg st="11" end="11"/>
                                            </p:txEl>
                                          </p:spTgt>
                                        </p:tgtEl>
                                      </p:cBhvr>
                                    </p:animEffect>
                                    <p:anim calcmode="lin" valueType="num">
                                      <p:cBhvr>
                                        <p:cTn id="52"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53"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5">
                                            <p:txEl>
                                              <p:pRg st="12" end="12"/>
                                            </p:txEl>
                                          </p:spTgt>
                                        </p:tgtEl>
                                        <p:attrNameLst>
                                          <p:attrName>style.visibility</p:attrName>
                                        </p:attrNameLst>
                                      </p:cBhvr>
                                      <p:to>
                                        <p:strVal val="visible"/>
                                      </p:to>
                                    </p:set>
                                    <p:animEffect transition="in" filter="fade">
                                      <p:cBhvr>
                                        <p:cTn id="56" dur="1000"/>
                                        <p:tgtEl>
                                          <p:spTgt spid="5">
                                            <p:txEl>
                                              <p:pRg st="12" end="12"/>
                                            </p:txEl>
                                          </p:spTgt>
                                        </p:tgtEl>
                                      </p:cBhvr>
                                    </p:animEffect>
                                    <p:anim calcmode="lin" valueType="num">
                                      <p:cBhvr>
                                        <p:cTn id="57"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12" end="12"/>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5">
                                            <p:txEl>
                                              <p:pRg st="13" end="13"/>
                                            </p:txEl>
                                          </p:spTgt>
                                        </p:tgtEl>
                                        <p:attrNameLst>
                                          <p:attrName>style.visibility</p:attrName>
                                        </p:attrNameLst>
                                      </p:cBhvr>
                                      <p:to>
                                        <p:strVal val="visible"/>
                                      </p:to>
                                    </p:set>
                                    <p:animEffect transition="in" filter="fade">
                                      <p:cBhvr>
                                        <p:cTn id="61" dur="1000"/>
                                        <p:tgtEl>
                                          <p:spTgt spid="5">
                                            <p:txEl>
                                              <p:pRg st="13" end="13"/>
                                            </p:txEl>
                                          </p:spTgt>
                                        </p:tgtEl>
                                      </p:cBhvr>
                                    </p:animEffect>
                                    <p:anim calcmode="lin" valueType="num">
                                      <p:cBhvr>
                                        <p:cTn id="62"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63"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5">
                                            <p:txEl>
                                              <p:pRg st="14" end="14"/>
                                            </p:txEl>
                                          </p:spTgt>
                                        </p:tgtEl>
                                        <p:attrNameLst>
                                          <p:attrName>style.visibility</p:attrName>
                                        </p:attrNameLst>
                                      </p:cBhvr>
                                      <p:to>
                                        <p:strVal val="visible"/>
                                      </p:to>
                                    </p:set>
                                    <p:anim calcmode="lin" valueType="num">
                                      <p:cBhvr additive="base">
                                        <p:cTn id="66"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5">
                                            <p:txEl>
                                              <p:pRg st="15" end="15"/>
                                            </p:txEl>
                                          </p:spTgt>
                                        </p:tgtEl>
                                        <p:attrNameLst>
                                          <p:attrName>style.visibility</p:attrName>
                                        </p:attrNameLst>
                                      </p:cBhvr>
                                      <p:to>
                                        <p:strVal val="visible"/>
                                      </p:to>
                                    </p:set>
                                    <p:animEffect transition="in" filter="fade">
                                      <p:cBhvr>
                                        <p:cTn id="70" dur="1000"/>
                                        <p:tgtEl>
                                          <p:spTgt spid="5">
                                            <p:txEl>
                                              <p:pRg st="15" end="15"/>
                                            </p:txEl>
                                          </p:spTgt>
                                        </p:tgtEl>
                                      </p:cBhvr>
                                    </p:animEffect>
                                    <p:anim calcmode="lin" valueType="num">
                                      <p:cBhvr>
                                        <p:cTn id="71"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72" dur="1000" fill="hold"/>
                                        <p:tgtEl>
                                          <p:spTgt spid="5">
                                            <p:txEl>
                                              <p:pRg st="15" end="15"/>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5">
                                            <p:txEl>
                                              <p:pRg st="16" end="16"/>
                                            </p:txEl>
                                          </p:spTgt>
                                        </p:tgtEl>
                                        <p:attrNameLst>
                                          <p:attrName>style.visibility</p:attrName>
                                        </p:attrNameLst>
                                      </p:cBhvr>
                                      <p:to>
                                        <p:strVal val="visible"/>
                                      </p:to>
                                    </p:set>
                                    <p:animEffect transition="in" filter="fade">
                                      <p:cBhvr>
                                        <p:cTn id="75" dur="1000"/>
                                        <p:tgtEl>
                                          <p:spTgt spid="5">
                                            <p:txEl>
                                              <p:pRg st="16" end="16"/>
                                            </p:txEl>
                                          </p:spTgt>
                                        </p:tgtEl>
                                      </p:cBhvr>
                                    </p:animEffect>
                                    <p:anim calcmode="lin" valueType="num">
                                      <p:cBhvr>
                                        <p:cTn id="76" dur="1000" fill="hold"/>
                                        <p:tgtEl>
                                          <p:spTgt spid="5">
                                            <p:txEl>
                                              <p:pRg st="16" end="16"/>
                                            </p:txEl>
                                          </p:spTgt>
                                        </p:tgtEl>
                                        <p:attrNameLst>
                                          <p:attrName>ppt_x</p:attrName>
                                        </p:attrNameLst>
                                      </p:cBhvr>
                                      <p:tavLst>
                                        <p:tav tm="0">
                                          <p:val>
                                            <p:strVal val="#ppt_x"/>
                                          </p:val>
                                        </p:tav>
                                        <p:tav tm="100000">
                                          <p:val>
                                            <p:strVal val="#ppt_x"/>
                                          </p:val>
                                        </p:tav>
                                      </p:tavLst>
                                    </p:anim>
                                    <p:anim calcmode="lin" valueType="num">
                                      <p:cBhvr>
                                        <p:cTn id="77" dur="1000" fill="hold"/>
                                        <p:tgtEl>
                                          <p:spTgt spid="5">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1063</Words>
  <Application>Microsoft Office PowerPoint</Application>
  <PresentationFormat>Widescreen</PresentationFormat>
  <Paragraphs>54</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.VnTime</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Trần Thị Gấm</dc:creator>
  <cp:lastModifiedBy>Trần Thị Gấm</cp:lastModifiedBy>
  <cp:revision>2</cp:revision>
  <dcterms:created xsi:type="dcterms:W3CDTF">2021-11-24T14:57:06Z</dcterms:created>
  <dcterms:modified xsi:type="dcterms:W3CDTF">2021-11-24T15:03:35Z</dcterms:modified>
</cp:coreProperties>
</file>